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60" r:id="rId3"/>
    <p:sldId id="281" r:id="rId4"/>
    <p:sldId id="282" r:id="rId5"/>
    <p:sldId id="284" r:id="rId6"/>
    <p:sldId id="283" r:id="rId7"/>
    <p:sldId id="280" r:id="rId8"/>
    <p:sldId id="279" r:id="rId9"/>
    <p:sldId id="276" r:id="rId10"/>
    <p:sldId id="258" r:id="rId11"/>
    <p:sldId id="259" r:id="rId12"/>
    <p:sldId id="275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2" r:id="rId24"/>
    <p:sldId id="277" r:id="rId25"/>
    <p:sldId id="278" r:id="rId26"/>
    <p:sldId id="273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659"/>
  </p:normalViewPr>
  <p:slideViewPr>
    <p:cSldViewPr snapToGrid="0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96240-670F-3A4D-842C-C45A721E1F88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3FA8C-ED4C-A04D-8D7D-C21D3203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/index.php?title=To%C3%A1n_h%E1%BB%8Dc_cao_c%E1%BA%A5p&amp;action=edit&amp;redlink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.wikipedia.org/wiki/Kh%C3%B4ng_gian_vect%C6%A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án học cao cấp (trang chưa được viết)"/>
              </a:rPr>
              <a:t>toán học cao cấp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một </a:t>
            </a:r>
            <a:r>
              <a:rPr lang="vi-V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véc-tơ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là một phần tử trong một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Không gian vectơ"/>
              </a:rPr>
              <a:t>không gian vectơ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được xác định bởi ba yếu tố: điểm đầu (hay điểm gốc), hướng (gồm phương và chiều) và độ lớn (hay độ dài).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6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4172" y="2574349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Káº¿t quáº£ hÃ¬nh áº£nh cho tma 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383739" cy="138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26729" y="658505"/>
            <a:ext cx="6573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 QUALITY PARNER FOR SOFTWARE SOLUTIONS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29666" y="5420722"/>
            <a:ext cx="5114335" cy="103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70301" y="6455835"/>
            <a:ext cx="246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www.tmasolutions.com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993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2466E06E-3195-C444-9570-D8CACB2ADBF9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E61B25D2-073E-9A47-A4FE-FE2D043E8B8C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796" y="1132885"/>
            <a:ext cx="8304958" cy="506835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4FC4001-555C-C444-AE8B-977AF2AC1786}" type="datetime1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3B3560D-905E-914A-9D0B-A79E799F5F59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35245F20-185A-E643-ABB8-9C574A71A7AC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1C6E42E-F505-BC4A-B0DB-9BE7F59071FA}" type="datetime1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4E3C3E3-2FE7-2C4D-A9D0-A4F150F05C62}" type="datetime1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B7BE0F74-DB4D-2649-B051-F7E83A033A9E}" type="datetime1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559E3AD2-0A61-CE49-9896-C805E1B580E8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892E68CF-75D1-B948-A8E4-F1D36893A5D7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181"/>
            <a:ext cx="9144000" cy="4207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51347"/>
            <a:ext cx="7886700" cy="452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3472" y="6456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251347"/>
            <a:ext cx="509798" cy="4526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148149" y="6455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TMA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7151-A86D-244A-B56B-7FDC3C7E4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5698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5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entury Gothic" panose="020B0502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coban.com/2017/08/31/evalua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coban.com/" TargetMode="External"/><Relationship Id="rId2" Type="http://schemas.openxmlformats.org/officeDocument/2006/relationships/hyperlink" Target="https://www.youtube.com/watch?v=N1vOgolbjS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31321" y="2651987"/>
            <a:ext cx="8351734" cy="1655762"/>
          </a:xfrm>
        </p:spPr>
        <p:txBody>
          <a:bodyPr/>
          <a:lstStyle/>
          <a:p>
            <a:r>
              <a:rPr lang="en-US" b="1" dirty="0"/>
              <a:t>CLASSIFICATION – KERNEL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9925" y="5391509"/>
            <a:ext cx="131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Nghia</a:t>
            </a:r>
            <a:br>
              <a:rPr lang="en-US" dirty="0"/>
            </a:br>
            <a:r>
              <a:rPr lang="vi-VN" dirty="0"/>
              <a:t>26</a:t>
            </a:r>
            <a:r>
              <a:rPr lang="en-US" baseline="30000" dirty="0" err="1"/>
              <a:t>th</a:t>
            </a:r>
            <a:r>
              <a:rPr lang="en-US" dirty="0"/>
              <a:t> April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417E-7B9D-CC46-A06C-DC1D8ABE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55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Classification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>
                  <a:buFontTx/>
                  <a:buChar char="-"/>
                </a:pPr>
                <a:r>
                  <a:rPr lang="vi-VN" dirty="0"/>
                  <a:t>Trong bài toán này, chương trình sẽ được yêu cầu chỉ ra nhãn</a:t>
                </a:r>
                <a:r>
                  <a:rPr lang="en-US" dirty="0"/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labe</a:t>
                </a:r>
                <a:r>
                  <a:rPr lang="vi-VN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/>
                  <a:t>)</a:t>
                </a:r>
                <a:r>
                  <a:rPr lang="vi-VN" dirty="0"/>
                  <a:t> hay lớp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class</a:t>
                </a:r>
                <a:r>
                  <a:rPr lang="en-US" dirty="0"/>
                  <a:t>)</a:t>
                </a:r>
                <a:r>
                  <a:rPr lang="vi-VN" dirty="0"/>
                  <a:t> của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vi-VN" dirty="0"/>
                  <a:t> điểm dữ liệu</a:t>
                </a:r>
                <a:endParaRPr lang="en-US" dirty="0"/>
              </a:p>
              <a:p>
                <a:pPr algn="just">
                  <a:buFontTx/>
                  <a:buChar char="-"/>
                </a:pPr>
                <a:r>
                  <a:rPr lang="vi-VN" dirty="0"/>
                  <a:t>Lớp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phần</a:t>
                </a:r>
                <a:r>
                  <a:rPr lang="en-US" dirty="0"/>
                  <a:t> </a:t>
                </a:r>
                <a:r>
                  <a:rPr lang="en-US" dirty="0" err="1"/>
                  <a:t>tử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C </a:t>
                </a:r>
                <a:r>
                  <a:rPr lang="en-US" dirty="0" err="1"/>
                  <a:t>phần</a:t>
                </a:r>
                <a:r>
                  <a:rPr lang="en-US" dirty="0"/>
                  <a:t> </a:t>
                </a:r>
                <a:r>
                  <a:rPr lang="en-US" dirty="0" err="1"/>
                  <a:t>tử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vi-VN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đánh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1 </a:t>
                </a:r>
                <a:r>
                  <a:rPr lang="en-US" dirty="0" err="1"/>
                  <a:t>đến</a:t>
                </a:r>
                <a:r>
                  <a:rPr lang="en-US" dirty="0"/>
                  <a:t> C</a:t>
                </a:r>
              </a:p>
              <a:p>
                <a:pPr>
                  <a:buFontTx/>
                  <a:buChar char="-"/>
                </a:pP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này</a:t>
                </a:r>
                <a:r>
                  <a:rPr lang="en-US" dirty="0"/>
                  <a:t>, ta </a:t>
                </a:r>
                <a:r>
                  <a:rPr lang="en-US" dirty="0" err="1"/>
                  <a:t>xây</a:t>
                </a:r>
                <a:r>
                  <a:rPr lang="en-US" dirty="0"/>
                  <a:t> </a:t>
                </a:r>
                <a:r>
                  <a:rPr lang="en-US" dirty="0" err="1"/>
                  <a:t>dựng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:</a:t>
                </a:r>
                <a:endParaRPr lang="vi-VN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vi-VN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vi-V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vi-VN" dirty="0">
                    <a:solidFill>
                      <a:srgbClr val="FF0000"/>
                    </a:solidFill>
                  </a:rPr>
                  <a:t>	 </a:t>
                </a:r>
                <a:r>
                  <a:rPr lang="vi-VN" sz="2600" i="1" dirty="0"/>
                  <a:t>(Mỗi phần tử từ 1 -&gt; C có “d” chiều)</a:t>
                </a:r>
                <a:endParaRPr lang="en-US" sz="2600" i="1" dirty="0"/>
              </a:p>
              <a:p>
                <a:pPr algn="just">
                  <a:buFontTx/>
                  <a:buChar char="-"/>
                </a:pP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gán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dữ</a:t>
                </a:r>
                <a:r>
                  <a:rPr lang="en-US" dirty="0"/>
                  <a:t> </a:t>
                </a:r>
                <a:r>
                  <a:rPr lang="en-US" dirty="0" err="1"/>
                  <a:t>liệu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tả</a:t>
                </a:r>
                <a:r>
                  <a:rPr lang="en-US" dirty="0"/>
                  <a:t> </a:t>
                </a:r>
                <a:r>
                  <a:rPr lang="en-US" dirty="0" err="1"/>
                  <a:t>bởi</a:t>
                </a:r>
                <a:r>
                  <a:rPr lang="en-US" dirty="0"/>
                  <a:t> vector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nhãn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bởi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9" t="-2500" r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30DB9-36E0-144B-81A7-76D9BE4C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2FDF-D3CD-A648-AEC6-2541175A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What is Classification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áº¿t quáº£ hÃ¬nh áº£nh cho muff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12" y="974789"/>
            <a:ext cx="2588988" cy="171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33" y="3347050"/>
            <a:ext cx="1809808" cy="18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51347"/>
            <a:ext cx="7886700" cy="452662"/>
          </a:xfrm>
        </p:spPr>
        <p:txBody>
          <a:bodyPr/>
          <a:lstStyle/>
          <a:p>
            <a:r>
              <a:rPr lang="en-US" dirty="0"/>
              <a:t>What is Classification ?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258386"/>
              </p:ext>
            </p:extLst>
          </p:nvPr>
        </p:nvGraphicFramePr>
        <p:xfrm>
          <a:off x="735389" y="1254353"/>
          <a:ext cx="58293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Flour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Sugar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Butter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Egg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Baking Powder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Vanilla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Muffin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Muffin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Cupcake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37731" y="2688090"/>
            <a:ext cx="81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Muffin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37731" y="5044720"/>
            <a:ext cx="9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Cupcake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7662" y="1457863"/>
            <a:ext cx="621101" cy="3838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05669" y="1457864"/>
            <a:ext cx="5119418" cy="38387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11729" y="813206"/>
            <a:ext cx="5741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Class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8594" y="812370"/>
            <a:ext cx="8765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 vectors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 flipH="1">
            <a:off x="1008213" y="1069675"/>
            <a:ext cx="310550" cy="388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592047" y="1069675"/>
            <a:ext cx="255992" cy="38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18322" y="5414052"/>
            <a:ext cx="312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Recipes of Muffin and Cupcake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977F7-8B03-6A4F-B7DE-102FF832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00B72-96A9-964A-A166-D4221354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What is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1" grpId="0" animBg="1"/>
      <p:bldP spid="17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13803" y="2104841"/>
            <a:ext cx="0" cy="369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20503" y="5529527"/>
            <a:ext cx="5564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lus 19"/>
          <p:cNvSpPr/>
          <p:nvPr/>
        </p:nvSpPr>
        <p:spPr>
          <a:xfrm>
            <a:off x="3926453" y="353564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3590324" y="384856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3926453" y="41383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4277773" y="42534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3227719" y="34574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12783" y="4465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903447" y="457349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3286153" y="401085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4920742" y="336216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6206132" y="27525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153707" y="29509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250101" y="32598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4877612" y="2527280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5925972" y="334728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6556788" y="319395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5519650" y="264265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4012924" y="48882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9C9AE-9D05-834D-89E4-28992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6E7D3-DAE2-224E-B4C9-490C4AEC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Support vector machine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D6269E-DD34-564A-962F-919B15B7F3EF}"/>
              </a:ext>
            </a:extLst>
          </p:cNvPr>
          <p:cNvCxnSpPr/>
          <p:nvPr/>
        </p:nvCxnSpPr>
        <p:spPr>
          <a:xfrm>
            <a:off x="4668253" y="1984656"/>
            <a:ext cx="0" cy="33549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7FBB0-C12F-314E-83A8-FA09B64A0CCE}"/>
              </a:ext>
            </a:extLst>
          </p:cNvPr>
          <p:cNvCxnSpPr>
            <a:cxnSpLocks/>
          </p:cNvCxnSpPr>
          <p:nvPr/>
        </p:nvCxnSpPr>
        <p:spPr>
          <a:xfrm>
            <a:off x="3286153" y="2346158"/>
            <a:ext cx="3138933" cy="28875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1B878B-5ABC-3449-8255-D0E6B7AB939A}"/>
              </a:ext>
            </a:extLst>
          </p:cNvPr>
          <p:cNvCxnSpPr/>
          <p:nvPr/>
        </p:nvCxnSpPr>
        <p:spPr>
          <a:xfrm>
            <a:off x="3926453" y="1984656"/>
            <a:ext cx="1542602" cy="33549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D82832-E787-1640-8B3A-FF2D5E705F7A}"/>
              </a:ext>
            </a:extLst>
          </p:cNvPr>
          <p:cNvCxnSpPr/>
          <p:nvPr/>
        </p:nvCxnSpPr>
        <p:spPr>
          <a:xfrm>
            <a:off x="3028950" y="2950948"/>
            <a:ext cx="4310313" cy="171936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8BEE9E7-D867-2647-B0E6-39294BFDAB9B}"/>
              </a:ext>
            </a:extLst>
          </p:cNvPr>
          <p:cNvSpPr txBox="1"/>
          <p:nvPr/>
        </p:nvSpPr>
        <p:spPr>
          <a:xfrm>
            <a:off x="5372661" y="1524284"/>
            <a:ext cx="329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rgbClr val="C00000"/>
                </a:solidFill>
              </a:rPr>
              <a:t>How to draw the best line 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Complexities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32" y="1581459"/>
            <a:ext cx="8304958" cy="5068354"/>
          </a:xfrm>
        </p:spPr>
        <p:txBody>
          <a:bodyPr/>
          <a:lstStyle/>
          <a:p>
            <a:r>
              <a:rPr lang="en-US" dirty="0"/>
              <a:t>Higher </a:t>
            </a:r>
            <a:r>
              <a:rPr lang="vi-VN" dirty="0"/>
              <a:t>D</a:t>
            </a:r>
            <a:r>
              <a:rPr lang="en-US" dirty="0" err="1"/>
              <a:t>imensions</a:t>
            </a:r>
            <a:endParaRPr lang="en-US" dirty="0"/>
          </a:p>
          <a:p>
            <a:r>
              <a:rPr lang="en-US" dirty="0"/>
              <a:t>C - </a:t>
            </a:r>
            <a:r>
              <a:rPr lang="vi-VN" dirty="0"/>
              <a:t>P</a:t>
            </a:r>
            <a:r>
              <a:rPr lang="en-US" dirty="0" err="1"/>
              <a:t>arameter</a:t>
            </a:r>
            <a:endParaRPr lang="en-US" dirty="0"/>
          </a:p>
          <a:p>
            <a:r>
              <a:rPr lang="en-US" dirty="0"/>
              <a:t>Multiple </a:t>
            </a:r>
            <a:r>
              <a:rPr lang="vi-VN" dirty="0"/>
              <a:t>C</a:t>
            </a:r>
            <a:r>
              <a:rPr lang="en-US" dirty="0"/>
              <a:t>lasses</a:t>
            </a:r>
          </a:p>
          <a:p>
            <a:r>
              <a:rPr lang="en-US" dirty="0"/>
              <a:t>Kernel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05FD6-13CD-EB41-8689-E30E0840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DC23D-ACB8-9A40-BA39-7892AB87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Additional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dimensions: Visual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216"/>
            <a:ext cx="9144000" cy="38873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A24CE-6347-B542-B388-08CDF8B2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0B569-FE1F-AC42-AA4D-34437C2C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Higher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5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visualize, but easy to code: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" y="2272378"/>
            <a:ext cx="8557404" cy="2789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E122-BD7E-404D-9D1E-1B16FD06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1A619B-2FB7-3846-90EB-E018B1E7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Higher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5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Parameter: Visual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72"/>
            <a:ext cx="9144000" cy="3886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67D9F-4CAC-D346-856F-A5FAD9C1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167E4-8829-6B4C-98E3-EDC32248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7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Parameter: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 parameter allows you to decide how much you want to penalize misclassified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1221"/>
            <a:ext cx="9144000" cy="28091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44868-B2E5-574C-9C6E-39F89876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8BFEDD-47FC-5E41-BCC7-90A75EB1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7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Parameter: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719652"/>
            <a:ext cx="8304213" cy="368791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4D06E-6C93-1242-B395-543F078C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A24C2-C320-9742-B370-08835183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1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Visual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623276"/>
            <a:ext cx="8304213" cy="367363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30A43-60EA-B343-935F-95B4DF1F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D4F4E-0BCC-6846-8443-3BB490EA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13803" y="2104841"/>
            <a:ext cx="0" cy="369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20503" y="5529527"/>
            <a:ext cx="5564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99068" y="2305027"/>
            <a:ext cx="2541012" cy="2581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45452" y="2063494"/>
            <a:ext cx="2528978" cy="25696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3094" y="2545564"/>
            <a:ext cx="2546952" cy="25878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055716" y="2053430"/>
            <a:ext cx="464384" cy="50033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lus 19"/>
          <p:cNvSpPr/>
          <p:nvPr/>
        </p:nvSpPr>
        <p:spPr>
          <a:xfrm>
            <a:off x="3926453" y="353564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3590324" y="384856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3926453" y="41383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4277773" y="42534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3227719" y="34574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12783" y="4465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903447" y="457349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3286153" y="401085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4920742" y="336216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6206132" y="27525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153707" y="29509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250101" y="32598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4877612" y="2527280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5925972" y="334728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6556788" y="319395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5519650" y="264265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4012924" y="48882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099133" y="3362163"/>
            <a:ext cx="229706" cy="22405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50588" y="3522449"/>
            <a:ext cx="236501" cy="2264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91051" y="1405724"/>
            <a:ext cx="166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Maximum Margin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50101" y="1579878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693565" y="5155585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775742" y="4449490"/>
            <a:ext cx="151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Support Vectors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4218" y="2582970"/>
            <a:ext cx="245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Maximum Margin</a:t>
            </a:r>
            <a:br>
              <a:rPr lang="en-US" sz="1600" dirty="0"/>
            </a:br>
            <a:r>
              <a:rPr lang="en-US" sz="1600" dirty="0" err="1"/>
              <a:t>Hyperplane</a:t>
            </a:r>
            <a:endParaRPr lang="en-US" sz="1600" dirty="0"/>
          </a:p>
          <a:p>
            <a:pPr algn="ctr"/>
            <a:r>
              <a:rPr lang="en-US" sz="1600" dirty="0"/>
              <a:t>Maximum Margin Classifier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811547" y="2998468"/>
            <a:ext cx="211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422261" y="1662359"/>
            <a:ext cx="192550" cy="4424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122400" y="1878758"/>
            <a:ext cx="1237178" cy="763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2" idx="1"/>
            <a:endCxn id="28" idx="0"/>
          </p:cNvCxnSpPr>
          <p:nvPr/>
        </p:nvCxnSpPr>
        <p:spPr>
          <a:xfrm flipH="1" flipV="1">
            <a:off x="5110674" y="3464497"/>
            <a:ext cx="1665068" cy="1154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2" idx="1"/>
            <a:endCxn id="20" idx="0"/>
          </p:cNvCxnSpPr>
          <p:nvPr/>
        </p:nvCxnSpPr>
        <p:spPr>
          <a:xfrm flipH="1" flipV="1">
            <a:off x="4116385" y="3637978"/>
            <a:ext cx="2659357" cy="980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4387250" y="4778161"/>
            <a:ext cx="875934" cy="546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9C9AE-9D05-834D-89E4-28992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6E7D3-DAE2-224E-B4C9-490C4AEC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9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554489"/>
            <a:ext cx="8304213" cy="35006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E5443-CC02-2740-BB9D-1B483171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D0F1-F8EF-E544-9F15-E8DEED9A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Multiple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246502"/>
            <a:ext cx="8304213" cy="35990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C0758-7987-AD4B-9DD4-DDB4FC49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195ED-77EE-9A40-995A-6DB88B70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Multiple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406004"/>
            <a:ext cx="8304213" cy="34870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B69DA-FF9F-A745-BE60-E8E7CB8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CAD81-13D0-8449-B0AF-4A84F5EE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1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77138"/>
            <a:ext cx="8304213" cy="351029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52870-6BD4-8A47-A69F-70D7803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3960C-25A5-FF4D-87D3-33A4FBDC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3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05CA-8510-EF46-A677-9B58E00E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135"/>
            <a:ext cx="7886700" cy="452662"/>
          </a:xfrm>
        </p:spPr>
        <p:txBody>
          <a:bodyPr/>
          <a:lstStyle/>
          <a:p>
            <a:r>
              <a:rPr lang="vi-VN" dirty="0"/>
              <a:t>Evaluation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8572-3041-9141-BAB8-96E34031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https://machinelearningcoban.com/2017/08/31/evaluation/</a:t>
            </a:r>
            <a:endParaRPr lang="vi-V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61E74-1AE3-EB40-A481-209D9A5E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D09F-D640-FE42-9D30-090A749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9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8DA-5A23-5D40-834F-42BA8558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Summary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EF6C15-4E66-3B4A-AE4E-51946E99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09285"/>
            <a:ext cx="8304213" cy="41622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EEBD2-5F8B-EC47-BF28-80FB52E6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948B-ADE1-E848-A70E-FEFC022E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0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B842CD-44AC-AD43-824A-E1B53AB3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FE4C9-C950-E744-96EA-9878A100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3378"/>
            <a:ext cx="7886700" cy="45266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Machines: A Visual Explanation with Sample Python Code </a:t>
            </a:r>
            <a:r>
              <a:rPr lang="en-US" dirty="0">
                <a:hlinkClick r:id="rId2"/>
              </a:rPr>
              <a:t>https://www.youtube.com/watch?v=N1vOgolbjSc</a:t>
            </a:r>
            <a:endParaRPr lang="en-US" dirty="0"/>
          </a:p>
          <a:p>
            <a:r>
              <a:rPr lang="en-US" dirty="0"/>
              <a:t>Support Vector Machine </a:t>
            </a:r>
            <a:r>
              <a:rPr lang="en-US" dirty="0">
                <a:hlinkClick r:id="rId3"/>
              </a:rPr>
              <a:t>https://machinelearningcoban.com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859CF-34D0-FD46-AAD6-388E180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DABC-A5AB-DF4F-B94F-9BE810DD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5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4866-7D33-AB49-88F6-88B9EB94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SVM: Visual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6327-2726-AA44-AE8A-4158ACBD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1B5E8-673F-4D42-9B7F-7B3B8794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MLcb- Ví dụ về Kernel Support Vector Machine.mp4">
            <a:hlinkClick r:id="" action="ppaction://media"/>
            <a:extLst>
              <a:ext uri="{FF2B5EF4-FFF2-40B4-BE49-F238E27FC236}">
                <a16:creationId xmlns:a16="http://schemas.microsoft.com/office/drawing/2014/main" id="{EB416770-0437-D143-9BCF-F267446D48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96" y="925975"/>
            <a:ext cx="6605513" cy="47180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90204-4F90-2D4A-A44D-4CA400D756DC}"/>
                  </a:ext>
                </a:extLst>
              </p:cNvPr>
              <p:cNvSpPr txBox="1"/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90204-4F90-2D4A-A44D-4CA400D7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blipFill>
                <a:blip r:embed="rId5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DFA3BC5-6F75-4541-91C6-DB49FE325393}"/>
              </a:ext>
            </a:extLst>
          </p:cNvPr>
          <p:cNvSpPr txBox="1"/>
          <p:nvPr/>
        </p:nvSpPr>
        <p:spPr>
          <a:xfrm>
            <a:off x="5926238" y="921672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dimension: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BA8A4-CAF4-B542-AF87-F7B89322B233}"/>
                  </a:ext>
                </a:extLst>
              </p:cNvPr>
              <p:cNvSpPr txBox="1"/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BA8A4-CAF4-B542-AF87-F7B89322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blipFill>
                <a:blip r:embed="rId6"/>
                <a:stretch>
                  <a:fillRect l="-16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59C-5C7D-074F-B473-44A97B76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-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633F0-6AE1-354C-8C83-1CD82A85A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  <a:r>
                  <a:rPr lang="en-US" sz="2600" dirty="0"/>
                  <a:t>origin space =&gt; higher space</a:t>
                </a:r>
              </a:p>
              <a:p>
                <a:r>
                  <a:rPr lang="en-US" sz="2600" dirty="0"/>
                  <a:t>Mapping to a Higher Dimensional Space can be highly compute-intension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633F0-6AE1-354C-8C83-1CD82A85A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1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1A15E-7880-FD44-BAE1-72DBDC60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65487-74E2-0248-92E0-B9A997EA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6A6EC-D4AC-1648-B2B8-7B6872990918}"/>
              </a:ext>
            </a:extLst>
          </p:cNvPr>
          <p:cNvSpPr txBox="1"/>
          <p:nvPr/>
        </p:nvSpPr>
        <p:spPr>
          <a:xfrm>
            <a:off x="2781317" y="3667062"/>
            <a:ext cx="358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500" b="1" dirty="0">
                <a:solidFill>
                  <a:srgbClr val="FF0000"/>
                </a:solidFill>
              </a:rPr>
              <a:t>Kernel functions</a:t>
            </a:r>
          </a:p>
        </p:txBody>
      </p:sp>
    </p:spTree>
    <p:extLst>
      <p:ext uri="{BB962C8B-B14F-4D97-AF65-F5344CB8AC3E}">
        <p14:creationId xmlns:p14="http://schemas.microsoft.com/office/powerpoint/2010/main" val="27750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C32E-42E5-D745-B1D1-DFAB58E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E511-8536-154F-9DC0-D209609E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Radial basis function (RBF)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Sigmoid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BC61A-E92A-FE44-AD51-EE8B63E2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79E6-2C30-564C-96E9-6AA57772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A984-9D20-8948-8E0B-E43CB28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88ED66-7852-BF41-81E1-83D8F973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1410775"/>
            <a:ext cx="5484461" cy="44551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035FE-2F98-5C43-B54D-CD2F9FCB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5C247-10B4-7A45-BB65-9FA3576E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4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Visual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3" y="1615555"/>
            <a:ext cx="2862519" cy="26396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54" y="1747271"/>
            <a:ext cx="5630398" cy="31697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35170" y="1854679"/>
            <a:ext cx="1604513" cy="2001328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336369" y="2426404"/>
            <a:ext cx="1061049" cy="1017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992E6-6D74-1646-9317-9B124F74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48896-D624-8F43-A09E-3D190523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15937-D753-B44A-AEB9-AF24CEC4A831}"/>
              </a:ext>
            </a:extLst>
          </p:cNvPr>
          <p:cNvSpPr/>
          <p:nvPr/>
        </p:nvSpPr>
        <p:spPr>
          <a:xfrm>
            <a:off x="3489254" y="4143736"/>
            <a:ext cx="2043446" cy="256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7B74-5C1A-3D4D-836C-BB2F8B9F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8D6D6-2331-1340-BAEB-C8C023FA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C6FB0-F0B3-C644-A219-3135C0EF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BA094-EA39-3B47-BB26-EE28D5E1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6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139-F714-2D44-ABD6-FEC2832D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E8C1B-50B2-144D-A454-B7F9F21DB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What is Classification ?</a:t>
            </a:r>
          </a:p>
          <a:p>
            <a:r>
              <a:rPr lang="vi-VN" dirty="0"/>
              <a:t>Support Vector Machine (SVM)</a:t>
            </a:r>
          </a:p>
          <a:p>
            <a:r>
              <a:rPr lang="vi-VN" dirty="0"/>
              <a:t>Additional Complexities</a:t>
            </a:r>
          </a:p>
          <a:p>
            <a:r>
              <a:rPr lang="vi-VN" dirty="0"/>
              <a:t>Evaluation methods</a:t>
            </a:r>
          </a:p>
          <a:p>
            <a:r>
              <a:rPr lang="vi-VN" dirty="0"/>
              <a:t>Summary</a:t>
            </a:r>
          </a:p>
          <a:p>
            <a:r>
              <a:rPr lang="vi-VN" dirty="0"/>
              <a:t>Demo with Python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64812-144C-B741-A64B-191F6CB8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0CDDA-5300-8240-8F4D-FB3B162A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T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Microsoft PowerPoint Presentation.pptx" id="{794A3413-ABD9-43EE-9518-2063AA4EA2B5}" vid="{5651A00D-CE37-4FF2-915C-C43FD90B7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templateTMA</Template>
  <TotalTime>3518</TotalTime>
  <Words>587</Words>
  <Application>Microsoft Macintosh PowerPoint</Application>
  <PresentationFormat>On-screen Show (4:3)</PresentationFormat>
  <Paragraphs>311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Aharoni</vt:lpstr>
      <vt:lpstr>Arial</vt:lpstr>
      <vt:lpstr>Calibri</vt:lpstr>
      <vt:lpstr>Cambria Math</vt:lpstr>
      <vt:lpstr>Century Gothic</vt:lpstr>
      <vt:lpstr>Wingdings</vt:lpstr>
      <vt:lpstr>templateTMA</vt:lpstr>
      <vt:lpstr>PowerPoint Presentation</vt:lpstr>
      <vt:lpstr>Support vector machine (SVM)</vt:lpstr>
      <vt:lpstr>Kernel SVM: Visual</vt:lpstr>
      <vt:lpstr>Kernel SVM - Conclusions</vt:lpstr>
      <vt:lpstr>Kernel functions</vt:lpstr>
      <vt:lpstr>PowerPoint Presentation</vt:lpstr>
      <vt:lpstr>Kernel Trick: Visual</vt:lpstr>
      <vt:lpstr>PowerPoint Presentation</vt:lpstr>
      <vt:lpstr>Agenda</vt:lpstr>
      <vt:lpstr>What is Classification ?</vt:lpstr>
      <vt:lpstr>What is Classification ?</vt:lpstr>
      <vt:lpstr>Support vector machine</vt:lpstr>
      <vt:lpstr>Additional Complexities</vt:lpstr>
      <vt:lpstr>Higher dimensions: Visual</vt:lpstr>
      <vt:lpstr>Higher dimensions: Code</vt:lpstr>
      <vt:lpstr>C Parameter: Visual</vt:lpstr>
      <vt:lpstr>C Parameter: Code</vt:lpstr>
      <vt:lpstr>C Parameter: Comparison</vt:lpstr>
      <vt:lpstr>Multiple Classes: Visual</vt:lpstr>
      <vt:lpstr>Multiple Classes: Code</vt:lpstr>
      <vt:lpstr>Multiple Classes: Comparison</vt:lpstr>
      <vt:lpstr>Kernel Trick: Code</vt:lpstr>
      <vt:lpstr>Kernel Trick: Comparison</vt:lpstr>
      <vt:lpstr>Evaluation Methods</vt:lpstr>
      <vt:lpstr>Summary</vt:lpstr>
      <vt:lpstr>Demo with Python</vt:lpstr>
      <vt:lpstr>References</vt:lpstr>
    </vt:vector>
  </TitlesOfParts>
  <Company>Microsoft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trungnghia</dc:creator>
  <cp:lastModifiedBy>Microsoft Office User</cp:lastModifiedBy>
  <cp:revision>112</cp:revision>
  <dcterms:created xsi:type="dcterms:W3CDTF">2018-04-10T23:21:19Z</dcterms:created>
  <dcterms:modified xsi:type="dcterms:W3CDTF">2018-06-06T16:55:18Z</dcterms:modified>
</cp:coreProperties>
</file>